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Inter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22" Type="http://schemas.openxmlformats.org/officeDocument/2006/relationships/slide" Target="slides/slide17.xml"/><Relationship Id="rId44" Type="http://schemas.openxmlformats.org/officeDocument/2006/relationships/font" Target="fonts/Inter-boldItalic.fntdata"/><Relationship Id="rId21" Type="http://schemas.openxmlformats.org/officeDocument/2006/relationships/slide" Target="slides/slide16.xml"/><Relationship Id="rId43" Type="http://schemas.openxmlformats.org/officeDocument/2006/relationships/font" Target="fonts/Inter-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-bold.fntdata"/><Relationship Id="rId23" Type="http://schemas.openxmlformats.org/officeDocument/2006/relationships/slide" Target="slides/slide18.xml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HelveticaNeue-boldItalic.fntdata"/><Relationship Id="rId25" Type="http://schemas.openxmlformats.org/officeDocument/2006/relationships/slide" Target="slides/slide20.xml"/><Relationship Id="rId47" Type="http://schemas.openxmlformats.org/officeDocument/2006/relationships/font" Target="fonts/HelveticaNeu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83710b08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283710b08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70f5b93d7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f70f5b93d7_0_6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70f5b93d7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f70f5b93d7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70f5b93d7_0_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f70f5b93d7_0_7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70f5b93d7_0_7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f70f5b93d7_0_7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70f5b93d7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f70f5b93d7_0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70f5b93d7_0_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f70f5b93d7_0_7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70f5b93d7_0_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f70f5b93d7_0_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70f5b93d7_0_7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f70f5b93d7_0_7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70f5b93d7_0_7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f70f5b93d7_0_7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70f5b93d7_0_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f70f5b93d7_0_7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59353eb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59353eb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82294cb0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f82294cb0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82294cb0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f82294cb0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82294cb0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f82294cb0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82294cb0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f82294cb0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82294cb0c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f82294cb0c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82294cb0c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f82294cb0c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59353eb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59353eb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59353eb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859353eb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82294cb0c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f82294cb0c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82294cb0c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f82294cb0c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59353eb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59353eb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59353eb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59353eb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59353eb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859353eb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59353eb1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859353eb1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59353eb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859353eb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ae45437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ae45437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59353eb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859353eb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59353eb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59353eb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70f5b93d7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f70f5b93d7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70f5b9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f70f5b93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70f5b93d7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LNC: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focused on deep LND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Incompatible &amp; no adoption from other lightning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not work for custodial wallets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only 1 connection at a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Requires copying seed phrase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f70f5b93d7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2e78b7fa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f82e78b7fa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70f5b93d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f70f5b93d7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bg>
      <p:bgPr>
        <a:gradFill>
          <a:gsLst>
            <a:gs pos="0">
              <a:srgbClr val="F4F4F4"/>
            </a:gs>
            <a:gs pos="100000">
              <a:srgbClr val="FCE7BC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5450" y="245384"/>
            <a:ext cx="803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4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65450" y="642348"/>
            <a:ext cx="8037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None/>
              <a:defRPr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379350" y="1126871"/>
            <a:ext cx="83853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6BE4A"/>
              </a:buClr>
              <a:buSzPts val="700"/>
              <a:buChar char="•"/>
              <a:defRPr sz="14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600"/>
              <a:buChar char="–"/>
              <a:defRPr sz="1200"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 sz="1100"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–"/>
              <a:defRPr sz="1100"/>
            </a:lvl4pPr>
            <a:lvl5pPr indent="-2794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»"/>
              <a:defRPr sz="1100"/>
            </a:lvl5pPr>
            <a:lvl6pPr indent="-2794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29.jpg"/><Relationship Id="rId21" Type="http://schemas.openxmlformats.org/officeDocument/2006/relationships/image" Target="../media/image41.png"/><Relationship Id="rId24" Type="http://schemas.openxmlformats.org/officeDocument/2006/relationships/image" Target="../media/image33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26" Type="http://schemas.openxmlformats.org/officeDocument/2006/relationships/image" Target="../media/image46.png"/><Relationship Id="rId25" Type="http://schemas.openxmlformats.org/officeDocument/2006/relationships/image" Target="../media/image71.png"/><Relationship Id="rId28" Type="http://schemas.openxmlformats.org/officeDocument/2006/relationships/image" Target="../media/image43.png"/><Relationship Id="rId27" Type="http://schemas.openxmlformats.org/officeDocument/2006/relationships/image" Target="../media/image35.jp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29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Relationship Id="rId11" Type="http://schemas.openxmlformats.org/officeDocument/2006/relationships/image" Target="../media/image39.png"/><Relationship Id="rId10" Type="http://schemas.openxmlformats.org/officeDocument/2006/relationships/image" Target="../media/image31.png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5" Type="http://schemas.openxmlformats.org/officeDocument/2006/relationships/image" Target="../media/image34.png"/><Relationship Id="rId14" Type="http://schemas.openxmlformats.org/officeDocument/2006/relationships/image" Target="../media/image21.png"/><Relationship Id="rId17" Type="http://schemas.openxmlformats.org/officeDocument/2006/relationships/image" Target="../media/image36.png"/><Relationship Id="rId16" Type="http://schemas.openxmlformats.org/officeDocument/2006/relationships/image" Target="../media/image37.png"/><Relationship Id="rId19" Type="http://schemas.openxmlformats.org/officeDocument/2006/relationships/image" Target="../media/image40.png"/><Relationship Id="rId1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2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9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mojipedia.org/chart-increasing" TargetMode="External"/><Relationship Id="rId4" Type="http://schemas.openxmlformats.org/officeDocument/2006/relationships/hyperlink" Target="https://emojipedia.org/chart-increasing" TargetMode="External"/><Relationship Id="rId5" Type="http://schemas.openxmlformats.org/officeDocument/2006/relationships/hyperlink" Target="https://github.com/getAlby/awesome-nwc" TargetMode="External"/><Relationship Id="rId6" Type="http://schemas.openxmlformats.org/officeDocument/2006/relationships/hyperlink" Target="https://github.com/nostrability/nostrability/issues/77" TargetMode="External"/><Relationship Id="rId7" Type="http://schemas.openxmlformats.org/officeDocument/2006/relationships/hyperlink" Target="https://nwc.dev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mojipedia.org/check-mark-button" TargetMode="External"/><Relationship Id="rId4" Type="http://schemas.openxmlformats.org/officeDocument/2006/relationships/hyperlink" Target="https://emojipedia.org/check-mark-butt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5696" y="0"/>
            <a:ext cx="47633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858350" y="336425"/>
            <a:ext cx="29193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4500">
                <a:solidFill>
                  <a:srgbClr val="F8C455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45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ostr </a:t>
            </a:r>
            <a:r>
              <a:rPr b="1" lang="en" sz="4500">
                <a:solidFill>
                  <a:srgbClr val="F8C455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="1" lang="en" sz="45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allet</a:t>
            </a:r>
            <a:r>
              <a:rPr b="1" lang="en" sz="4500">
                <a:solidFill>
                  <a:srgbClr val="F8C455"/>
                </a:solidFill>
                <a:latin typeface="Courier New"/>
                <a:ea typeface="Courier New"/>
                <a:cs typeface="Courier New"/>
                <a:sym typeface="Courier New"/>
              </a:rPr>
              <a:t> C</a:t>
            </a:r>
            <a:r>
              <a:rPr b="1" lang="en" sz="45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onnect</a:t>
            </a:r>
            <a:endParaRPr i="0" sz="4500" u="none" cap="none" strike="noStrike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58359" y="3441665"/>
            <a:ext cx="32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C5C7C8"/>
                </a:solidFill>
                <a:latin typeface="Inter"/>
                <a:ea typeface="Inter"/>
                <a:cs typeface="Inter"/>
                <a:sym typeface="Inter"/>
              </a:rPr>
              <a:t>Chiang Mai Bitdevs 03,</a:t>
            </a:r>
            <a:r>
              <a:rPr lang="en" sz="1200">
                <a:solidFill>
                  <a:srgbClr val="C5C7C8"/>
                </a:solidFill>
                <a:latin typeface="Inter"/>
                <a:ea typeface="Inter"/>
                <a:cs typeface="Inter"/>
                <a:sym typeface="Inter"/>
              </a:rPr>
              <a:t> 2024 </a:t>
            </a:r>
            <a:br>
              <a:rPr lang="en" sz="1200">
                <a:solidFill>
                  <a:srgbClr val="C5C7C8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1400" u="none" cap="none" strike="noStrike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58349" y="2650900"/>
            <a:ext cx="3528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A protocol for seamless</a:t>
            </a:r>
            <a:br>
              <a:rPr lang="en" sz="18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8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apps &lt;-&gt; wallet communication</a:t>
            </a:r>
            <a:endParaRPr b="0" i="0" sz="1400" u="none" cap="none" strike="noStrike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800600" y="4708900"/>
            <a:ext cx="13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C7C8"/>
                </a:solidFill>
                <a:latin typeface="Inter"/>
                <a:ea typeface="Inter"/>
                <a:cs typeface="Inter"/>
                <a:sym typeface="Inter"/>
              </a:rPr>
              <a:t>Roland Bewick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388" y="1101263"/>
            <a:ext cx="2864000" cy="29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 rot="5400000">
            <a:off x="1132995" y="2284759"/>
            <a:ext cx="2508900" cy="1904700"/>
          </a:xfrm>
          <a:prstGeom prst="trapezoid">
            <a:avLst>
              <a:gd fmla="val 51138" name="adj"/>
            </a:avLst>
          </a:prstGeom>
          <a:solidFill>
            <a:schemeClr val="lt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 rot="-5400000">
            <a:off x="5445192" y="2236776"/>
            <a:ext cx="2508900" cy="1905000"/>
          </a:xfrm>
          <a:prstGeom prst="trapezoid">
            <a:avLst>
              <a:gd fmla="val 51138" name="adj"/>
            </a:avLst>
          </a:prstGeom>
          <a:solidFill>
            <a:schemeClr val="lt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>
            <p:ph idx="4294967295" type="sldNum"/>
          </p:nvPr>
        </p:nvSpPr>
        <p:spPr>
          <a:xfrm>
            <a:off x="6553200" y="48904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369529" y="134423"/>
            <a:ext cx="189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5C7C8"/>
                </a:solidFill>
                <a:latin typeface="Inter"/>
                <a:ea typeface="Inter"/>
                <a:cs typeface="Inter"/>
                <a:sym typeface="Inter"/>
              </a:rPr>
              <a:t>NWC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C5C7C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Círculo com seta para a esquerda com preenchimento sólido"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577856" y="4646566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365450" y="642348"/>
            <a:ext cx="8212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8C455"/>
              </a:buClr>
              <a:buSzPts val="1700"/>
              <a:buFont typeface="Arial"/>
              <a:buNone/>
            </a:pPr>
            <a:r>
              <a:rPr b="1" i="0" lang="en" sz="18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Nostr Wallet Connect: The protocol connecting Wallets and Apps</a:t>
            </a:r>
            <a:endParaRPr b="0" i="0" sz="1800" u="none" cap="none" strike="noStrike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8C455"/>
              </a:buClr>
              <a:buSzPts val="1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5452" y="434332"/>
            <a:ext cx="1863000" cy="10800"/>
          </a:xfrm>
          <a:prstGeom prst="roundRect">
            <a:avLst>
              <a:gd fmla="val 32722" name="adj"/>
            </a:avLst>
          </a:prstGeom>
          <a:gradFill>
            <a:gsLst>
              <a:gs pos="0">
                <a:schemeClr val="dk1"/>
              </a:gs>
              <a:gs pos="34000">
                <a:srgbClr val="7C622B"/>
              </a:gs>
              <a:gs pos="100000">
                <a:srgbClr val="F5C2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557" y="2862281"/>
            <a:ext cx="252471" cy="239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4503" y="2719477"/>
            <a:ext cx="246193" cy="231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acle Logo" id="215" name="Google Shape;2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2227" y="2534021"/>
            <a:ext cx="228303" cy="23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1342" y="2877278"/>
            <a:ext cx="228303" cy="23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3182" y="2297913"/>
            <a:ext cx="228304" cy="231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70889" y="2687732"/>
            <a:ext cx="228303" cy="231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9" name="Google Shape;21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73308" y="3117998"/>
            <a:ext cx="228303" cy="231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0" name="Google Shape;220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91342" y="3250754"/>
            <a:ext cx="228303" cy="23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12">
            <a:alphaModFix/>
          </a:blip>
          <a:srcRect b="0" l="0" r="68081" t="0"/>
          <a:stretch/>
        </p:blipFill>
        <p:spPr>
          <a:xfrm>
            <a:off x="6349706" y="3073094"/>
            <a:ext cx="229469" cy="203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2" name="Google Shape;222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80644" y="3434181"/>
            <a:ext cx="195669" cy="19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29832" y="3043701"/>
            <a:ext cx="291005" cy="29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640356" y="3288585"/>
            <a:ext cx="230802" cy="2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02787" y="3548480"/>
            <a:ext cx="252471" cy="252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98704" y="3142988"/>
            <a:ext cx="291192" cy="29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28932" y="3901762"/>
            <a:ext cx="374478" cy="37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44628" y="2422166"/>
            <a:ext cx="215266" cy="21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17259" y="3646722"/>
            <a:ext cx="202387" cy="25591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6298762" y="1660544"/>
            <a:ext cx="138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Apps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451906" y="1662531"/>
            <a:ext cx="138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Wallets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32" name="Google Shape;232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82826" y="3542271"/>
            <a:ext cx="216365" cy="233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str directory (@NostrDirectory) / Twitter" id="233" name="Google Shape;233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77237" y="3904450"/>
            <a:ext cx="232434" cy="232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4" name="Google Shape;234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91878" y="2730217"/>
            <a:ext cx="298473" cy="298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tiny Wallet · GitHub" id="235" name="Google Shape;235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53470" y="2617403"/>
            <a:ext cx="236945" cy="2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25">
            <a:alphaModFix/>
          </a:blip>
          <a:srcRect b="0" l="0" r="63736" t="0"/>
          <a:stretch/>
        </p:blipFill>
        <p:spPr>
          <a:xfrm>
            <a:off x="2836383" y="2888054"/>
            <a:ext cx="406332" cy="822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ink Branding &amp; Onboarding-Ressourcen" id="237" name="Google Shape;237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627" y="3542271"/>
            <a:ext cx="267788" cy="267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eez | LinkedIn" id="238" name="Google Shape;238;p2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18684" y="3091023"/>
            <a:ext cx="275673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737562" y="2963362"/>
            <a:ext cx="1552661" cy="45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45" name="Google Shape;2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00" y="242525"/>
            <a:ext cx="2951950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50" y="1701900"/>
            <a:ext cx="7613400" cy="26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54" name="Google Shape;2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70" name="Google Shape;27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294" name="Google Shape;2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763530" cy="41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02" name="Google Shape;3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39575"/>
            <a:ext cx="8839197" cy="310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09" name="Google Shape;3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913" y="152400"/>
            <a:ext cx="22378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5212" y="152400"/>
            <a:ext cx="22357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3350" y="152400"/>
            <a:ext cx="2235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89" y="-4887575"/>
            <a:ext cx="7758424" cy="1003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18" name="Google Shape;3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31525"/>
            <a:ext cx="8839199" cy="348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26" name="Google Shape;3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34" name="Google Shape;3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38" y="771800"/>
            <a:ext cx="8704321" cy="37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42" name="Google Shape;3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42350" y="-185350"/>
            <a:ext cx="10710031" cy="53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50" name="Google Shape;3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52600"/>
            <a:ext cx="8839200" cy="344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58" name="Google Shape;3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6125" y="-152300"/>
            <a:ext cx="9410125" cy="529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7900"/>
            <a:ext cx="9144003" cy="567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80" name="Google Shape;3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50" y="1182025"/>
            <a:ext cx="8585699" cy="2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388" name="Google Shape;38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3612" y="-1"/>
            <a:ext cx="100912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6699" y="0"/>
            <a:ext cx="103374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6712" y="-2"/>
            <a:ext cx="103374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8" y="0"/>
            <a:ext cx="90419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0" y="0"/>
            <a:ext cx="78377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ctrTitle"/>
          </p:nvPr>
        </p:nvSpPr>
        <p:spPr>
          <a:xfrm>
            <a:off x="311700" y="286350"/>
            <a:ext cx="8520600" cy="11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Adoption </a:t>
            </a:r>
            <a:r>
              <a:rPr lang="en" sz="5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📈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 </a:t>
            </a:r>
            <a:endParaRPr/>
          </a:p>
        </p:txBody>
      </p:sp>
      <p:sp>
        <p:nvSpPr>
          <p:cNvPr id="425" name="Google Shape;425;p47"/>
          <p:cNvSpPr txBox="1"/>
          <p:nvPr>
            <p:ph idx="1" type="subTitle"/>
          </p:nvPr>
        </p:nvSpPr>
        <p:spPr>
          <a:xfrm>
            <a:off x="1710475" y="4679075"/>
            <a:ext cx="73650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79" u="sng">
                <a:solidFill>
                  <a:schemeClr val="hlink"/>
                </a:solidFill>
                <a:hlinkClick r:id="rId5"/>
              </a:rPr>
              <a:t>Awesome NWC</a:t>
            </a:r>
            <a:r>
              <a:rPr lang="en" sz="1679"/>
              <a:t> -</a:t>
            </a:r>
            <a:r>
              <a:rPr lang="en" sz="1679"/>
              <a:t> </a:t>
            </a:r>
            <a:r>
              <a:rPr lang="en" sz="1679" u="sng">
                <a:solidFill>
                  <a:schemeClr val="hlink"/>
                </a:solidFill>
                <a:hlinkClick r:id="rId6"/>
              </a:rPr>
              <a:t>Interoperability Tracker</a:t>
            </a:r>
            <a:r>
              <a:rPr lang="en" sz="1679"/>
              <a:t> - </a:t>
            </a:r>
            <a:r>
              <a:rPr lang="en" sz="1679" u="sng">
                <a:solidFill>
                  <a:schemeClr val="hlink"/>
                </a:solidFill>
                <a:hlinkClick r:id="rId7"/>
              </a:rPr>
              <a:t>nwc.dev</a:t>
            </a:r>
            <a:endParaRPr sz="1679"/>
          </a:p>
        </p:txBody>
      </p:sp>
      <p:sp>
        <p:nvSpPr>
          <p:cNvPr id="426" name="Google Shape;426;p47"/>
          <p:cNvSpPr txBox="1"/>
          <p:nvPr/>
        </p:nvSpPr>
        <p:spPr>
          <a:xfrm>
            <a:off x="2448400" y="1727375"/>
            <a:ext cx="23019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Wallet Backends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LND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LDK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Phoenixd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Greenlight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Breez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Cashu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464100" y="1727375"/>
            <a:ext cx="23019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Wallet Services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Alby Hub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LNbits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Lifpay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Minibits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Cashu.me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Lnfi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Bankify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4750300" y="1727375"/>
            <a:ext cx="23019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Apps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Damus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Amethyst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Nostrudel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Stacker News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</a:t>
            </a:r>
            <a:r>
              <a:rPr lang="en" sz="1800">
                <a:solidFill>
                  <a:schemeClr val="dk2"/>
                </a:solidFill>
              </a:rPr>
              <a:t>vl</a:t>
            </a:r>
            <a:r>
              <a:rPr lang="en" sz="1800">
                <a:solidFill>
                  <a:schemeClr val="dk2"/>
                </a:solidFill>
              </a:rPr>
              <a:t>ake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LBE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Alby Go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20+ more…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6642900" y="1727375"/>
            <a:ext cx="23019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Development Kits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Alby JS SDK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Bitcoin Connect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rust-nostr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NDK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>
                <a:solidFill>
                  <a:schemeClr val="dk2"/>
                </a:solidFill>
              </a:rPr>
              <a:t>ttp-nostr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$prism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wc dart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wc flutter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nwc-ts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0" y="363450"/>
            <a:ext cx="85206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NIP-47 </a:t>
            </a:r>
            <a:r>
              <a:rPr lang="en" sz="2800">
                <a:solidFill>
                  <a:schemeClr val="dk2"/>
                </a:solidFill>
              </a:rPr>
              <a:t>Protocol Development</a:t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994125" y="1237425"/>
            <a:ext cx="60549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Basic Wallet functionality </a:t>
            </a:r>
            <a:r>
              <a:rPr lang="en" sz="2928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✅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Notifications </a:t>
            </a:r>
            <a:r>
              <a:rPr lang="en" sz="2928" u="sng">
                <a:solidFill>
                  <a:schemeClr val="accent5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✅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1-Click secure App Connection Flow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BOLT-12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HODL payments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Create app connections via NWC</a:t>
            </a:r>
            <a:br>
              <a:rPr lang="en"/>
            </a:br>
            <a:endParaRPr/>
          </a:p>
          <a:p>
            <a:pPr indent="-35306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Migration from NIP-04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94575" y="1554300"/>
            <a:ext cx="291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F8C4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125750" y="672175"/>
            <a:ext cx="47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Bitcoin Apps And Bitcoin Wallets</a:t>
            </a:r>
            <a:endParaRPr b="1" sz="1800">
              <a:solidFill>
                <a:srgbClr val="F8C4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463" y="1895200"/>
            <a:ext cx="7350975" cy="1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475" y="471437"/>
            <a:ext cx="7096037" cy="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200" y="2859450"/>
            <a:ext cx="20383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4375" y="3006575"/>
            <a:ext cx="20383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577856" y="4646566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16207" y="306273"/>
            <a:ext cx="7752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8C455"/>
              </a:buClr>
              <a:buSzPts val="1700"/>
              <a:buNone/>
            </a:pPr>
            <a:r>
              <a:rPr b="1" lang="en" sz="1800">
                <a:solidFill>
                  <a:srgbClr val="F8C455"/>
                </a:solidFill>
              </a:rPr>
              <a:t>Most b</a:t>
            </a:r>
            <a:r>
              <a:rPr b="1" lang="en" sz="1800">
                <a:solidFill>
                  <a:srgbClr val="F8C455"/>
                </a:solidFill>
              </a:rPr>
              <a:t>itcoin apps work like closed systems</a:t>
            </a:r>
            <a:endParaRPr b="1" sz="1800">
              <a:solidFill>
                <a:srgbClr val="F8C455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89497" y="1476306"/>
            <a:ext cx="93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User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345912" y="1476307"/>
            <a:ext cx="93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Apps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3413526" y="2038253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3413526" y="2699205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413526" y="3360157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413526" y="4021110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9"/>
          <p:cNvCxnSpPr>
            <a:endCxn id="112" idx="1"/>
          </p:cNvCxnSpPr>
          <p:nvPr/>
        </p:nvCxnSpPr>
        <p:spPr>
          <a:xfrm>
            <a:off x="1196826" y="2912910"/>
            <a:ext cx="2216700" cy="1321800"/>
          </a:xfrm>
          <a:prstGeom prst="straightConnector1">
            <a:avLst/>
          </a:prstGeom>
          <a:noFill/>
          <a:ln cap="flat" cmpd="sng" w="19050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" name="Google Shape;114;p19"/>
          <p:cNvCxnSpPr>
            <a:endCxn id="110" idx="1"/>
          </p:cNvCxnSpPr>
          <p:nvPr/>
        </p:nvCxnSpPr>
        <p:spPr>
          <a:xfrm>
            <a:off x="1196826" y="2912805"/>
            <a:ext cx="2216700" cy="0"/>
          </a:xfrm>
          <a:prstGeom prst="straightConnector1">
            <a:avLst/>
          </a:prstGeom>
          <a:noFill/>
          <a:ln cap="flat" cmpd="sng" w="19050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" name="Google Shape;115;p19"/>
          <p:cNvCxnSpPr>
            <a:endCxn id="109" idx="1"/>
          </p:cNvCxnSpPr>
          <p:nvPr/>
        </p:nvCxnSpPr>
        <p:spPr>
          <a:xfrm flipH="1" rot="10800000">
            <a:off x="1196826" y="2251853"/>
            <a:ext cx="2216700" cy="660900"/>
          </a:xfrm>
          <a:prstGeom prst="straightConnector1">
            <a:avLst/>
          </a:prstGeom>
          <a:noFill/>
          <a:ln cap="flat" cmpd="sng" w="19050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" name="Google Shape;116;p19"/>
          <p:cNvCxnSpPr>
            <a:endCxn id="111" idx="1"/>
          </p:cNvCxnSpPr>
          <p:nvPr/>
        </p:nvCxnSpPr>
        <p:spPr>
          <a:xfrm>
            <a:off x="1196826" y="2912558"/>
            <a:ext cx="2216700" cy="661200"/>
          </a:xfrm>
          <a:prstGeom prst="straightConnector1">
            <a:avLst/>
          </a:prstGeom>
          <a:noFill/>
          <a:ln cap="flat" cmpd="sng" w="19050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" name="Google Shape;117;p19"/>
          <p:cNvSpPr/>
          <p:nvPr/>
        </p:nvSpPr>
        <p:spPr>
          <a:xfrm>
            <a:off x="3457698" y="2218000"/>
            <a:ext cx="68700" cy="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456940" y="3539905"/>
            <a:ext cx="68700" cy="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456940" y="4200857"/>
            <a:ext cx="68700" cy="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3457697" y="2859685"/>
            <a:ext cx="68700" cy="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17993" y="2630261"/>
            <a:ext cx="205800" cy="205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616211" y="2927573"/>
            <a:ext cx="392100" cy="230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269325" y="1800056"/>
            <a:ext cx="1853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184150" lvl="0" marL="254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BE4A"/>
              </a:buClr>
              <a:buSzPts val="13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Account</a:t>
            </a:r>
            <a:endParaRPr sz="1100"/>
          </a:p>
          <a:p>
            <a:pPr indent="-184150" lvl="0" marL="254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BE4A"/>
              </a:buClr>
              <a:buSzPts val="13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Identity</a:t>
            </a:r>
            <a:endParaRPr sz="1100"/>
          </a:p>
          <a:p>
            <a:pPr indent="-184150" lvl="0" marL="254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BE4A"/>
              </a:buClr>
              <a:buSzPts val="13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Wallet</a:t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406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BE4A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4445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269325" y="2729453"/>
            <a:ext cx="154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Same again</a:t>
            </a:r>
            <a:endParaRPr sz="1100"/>
          </a:p>
          <a:p>
            <a:pPr indent="-38100" lvl="0" marL="1397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269325" y="3390404"/>
            <a:ext cx="154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again</a:t>
            </a:r>
            <a:endParaRPr sz="1100"/>
          </a:p>
          <a:p>
            <a:pPr indent="-38100" lvl="0" marL="1397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269325" y="4016297"/>
            <a:ext cx="154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again</a:t>
            </a:r>
            <a:endParaRPr sz="1100"/>
          </a:p>
          <a:p>
            <a:pPr indent="-38100" lvl="0" marL="1397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269325" y="4642190"/>
            <a:ext cx="154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sz="1100"/>
          </a:p>
          <a:p>
            <a:pPr indent="-38100" lvl="0" marL="1397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6111465" y="1800056"/>
            <a:ext cx="516600" cy="2701200"/>
          </a:xfrm>
          <a:prstGeom prst="rightBrace">
            <a:avLst>
              <a:gd fmla="val 31514" name="adj1"/>
              <a:gd fmla="val 49194" name="adj2"/>
            </a:avLst>
          </a:prstGeom>
          <a:noFill/>
          <a:ln cap="flat" cmpd="sng" w="19050">
            <a:solidFill>
              <a:srgbClr val="F5C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745642" y="2699205"/>
            <a:ext cx="2077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 different accounts</a:t>
            </a:r>
            <a:endParaRPr sz="1100"/>
          </a:p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 different identities </a:t>
            </a:r>
            <a:endParaRPr sz="1100"/>
          </a:p>
          <a:p>
            <a:pPr indent="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 different wallets</a:t>
            </a:r>
            <a:endParaRPr sz="1100"/>
          </a:p>
          <a:p>
            <a:pPr indent="-279400" lvl="0" marL="444500" marR="0" rtl="0" algn="l">
              <a:lnSpc>
                <a:spcPct val="100000"/>
              </a:lnSpc>
              <a:spcBef>
                <a:spcPts val="700"/>
              </a:spcBef>
              <a:spcAft>
                <a:spcPts val="500"/>
              </a:spcAft>
              <a:buClr>
                <a:srgbClr val="F6BE4A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075" y="255725"/>
            <a:ext cx="4717075" cy="4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974" y="-1"/>
            <a:ext cx="1060025" cy="10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894575" y="1554300"/>
            <a:ext cx="291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F8C4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750" y="290674"/>
            <a:ext cx="833410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7525" y="3291675"/>
            <a:ext cx="3816233" cy="137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850" y="3379361"/>
            <a:ext cx="2981000" cy="10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3671" y="1443750"/>
            <a:ext cx="4080199" cy="128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1848" y="1443750"/>
            <a:ext cx="4204395" cy="11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 com seta para a esquerda com preenchimento sólido"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577856" y="4418065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894575" y="1554300"/>
            <a:ext cx="291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F8C4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8445269" y="4416275"/>
            <a:ext cx="555900" cy="31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475" y="408125"/>
            <a:ext cx="4717075" cy="4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1957725" y="2158450"/>
            <a:ext cx="477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…need an open communication protocol between apps and wallets….</a:t>
            </a:r>
            <a:endParaRPr b="1" sz="1800">
              <a:solidFill>
                <a:srgbClr val="F8C4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365449" y="134423"/>
            <a:ext cx="2858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írculo com seta para a esquerda com preenchimento sólido"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577856" y="4646566"/>
            <a:ext cx="290846" cy="29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70282" y="642348"/>
            <a:ext cx="7752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8C455"/>
              </a:buClr>
              <a:buSzPts val="1700"/>
              <a:buNone/>
            </a:pPr>
            <a:r>
              <a:rPr b="1" lang="en" sz="1800">
                <a:solidFill>
                  <a:srgbClr val="F8C455"/>
                </a:solidFill>
              </a:rPr>
              <a:t>The future of Wallets and Apps is …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2947090" y="2090911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2947090" y="2751863"/>
            <a:ext cx="516600" cy="42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2947090" y="3412816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2947090" y="4073768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680351" y="2090911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5680351" y="2751863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5680351" y="3412816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5680351" y="4073768"/>
            <a:ext cx="516600" cy="42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10168" y="2751863"/>
            <a:ext cx="2281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Arial"/>
                <a:ea typeface="Arial"/>
                <a:cs typeface="Arial"/>
                <a:sym typeface="Arial"/>
              </a:rPr>
              <a:t>… integrated: </a:t>
            </a:r>
            <a:br>
              <a:rPr b="1" i="0" lang="en" sz="1500" u="none" cap="none" strike="noStrike">
                <a:solidFill>
                  <a:srgbClr val="F8C45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wallet is connected to several apps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352319" y="2746264"/>
            <a:ext cx="244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Arial"/>
                <a:ea typeface="Arial"/>
                <a:cs typeface="Arial"/>
                <a:sym typeface="Arial"/>
              </a:rPr>
              <a:t>… interoperable: </a:t>
            </a:r>
            <a:br>
              <a:rPr b="1" i="0" lang="en" sz="1500" u="none" cap="none" strike="noStrike">
                <a:solidFill>
                  <a:srgbClr val="F8C45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app is powered by several wallets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>
            <a:stCxn id="161" idx="3"/>
            <a:endCxn id="168" idx="1"/>
          </p:cNvCxnSpPr>
          <p:nvPr/>
        </p:nvCxnSpPr>
        <p:spPr>
          <a:xfrm>
            <a:off x="3463690" y="2304511"/>
            <a:ext cx="2216700" cy="19830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22"/>
          <p:cNvCxnSpPr>
            <a:stCxn id="163" idx="3"/>
            <a:endCxn id="168" idx="1"/>
          </p:cNvCxnSpPr>
          <p:nvPr/>
        </p:nvCxnSpPr>
        <p:spPr>
          <a:xfrm>
            <a:off x="3463690" y="3626416"/>
            <a:ext cx="2216700" cy="6609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22"/>
          <p:cNvCxnSpPr>
            <a:stCxn id="164" idx="3"/>
            <a:endCxn id="168" idx="1"/>
          </p:cNvCxnSpPr>
          <p:nvPr/>
        </p:nvCxnSpPr>
        <p:spPr>
          <a:xfrm>
            <a:off x="3463690" y="4287368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22"/>
          <p:cNvCxnSpPr>
            <a:stCxn id="163" idx="3"/>
            <a:endCxn id="165" idx="1"/>
          </p:cNvCxnSpPr>
          <p:nvPr/>
        </p:nvCxnSpPr>
        <p:spPr>
          <a:xfrm flipH="1" rot="10800000">
            <a:off x="3463690" y="2304616"/>
            <a:ext cx="2216700" cy="13218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22"/>
          <p:cNvCxnSpPr>
            <a:stCxn id="163" idx="3"/>
            <a:endCxn id="166" idx="1"/>
          </p:cNvCxnSpPr>
          <p:nvPr/>
        </p:nvCxnSpPr>
        <p:spPr>
          <a:xfrm flipH="1" rot="10800000">
            <a:off x="3463690" y="2965516"/>
            <a:ext cx="2216700" cy="660900"/>
          </a:xfrm>
          <a:prstGeom prst="straightConnector1">
            <a:avLst/>
          </a:prstGeom>
          <a:noFill/>
          <a:ln cap="flat" cmpd="sng" w="15875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22"/>
          <p:cNvCxnSpPr>
            <a:stCxn id="161" idx="3"/>
            <a:endCxn id="165" idx="1"/>
          </p:cNvCxnSpPr>
          <p:nvPr/>
        </p:nvCxnSpPr>
        <p:spPr>
          <a:xfrm>
            <a:off x="3463690" y="230451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22"/>
          <p:cNvCxnSpPr>
            <a:stCxn id="163" idx="3"/>
            <a:endCxn id="167" idx="1"/>
          </p:cNvCxnSpPr>
          <p:nvPr/>
        </p:nvCxnSpPr>
        <p:spPr>
          <a:xfrm>
            <a:off x="3463690" y="3626416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22"/>
          <p:cNvCxnSpPr>
            <a:stCxn id="161" idx="3"/>
            <a:endCxn id="167" idx="1"/>
          </p:cNvCxnSpPr>
          <p:nvPr/>
        </p:nvCxnSpPr>
        <p:spPr>
          <a:xfrm>
            <a:off x="3463690" y="2304511"/>
            <a:ext cx="2216700" cy="13218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p22"/>
          <p:cNvCxnSpPr>
            <a:stCxn id="161" idx="3"/>
            <a:endCxn id="166" idx="1"/>
          </p:cNvCxnSpPr>
          <p:nvPr/>
        </p:nvCxnSpPr>
        <p:spPr>
          <a:xfrm>
            <a:off x="3463690" y="2304511"/>
            <a:ext cx="2216700" cy="660900"/>
          </a:xfrm>
          <a:prstGeom prst="straightConnector1">
            <a:avLst/>
          </a:prstGeom>
          <a:noFill/>
          <a:ln cap="flat" cmpd="sng" w="15875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p22"/>
          <p:cNvCxnSpPr>
            <a:stCxn id="164" idx="3"/>
            <a:endCxn id="165" idx="1"/>
          </p:cNvCxnSpPr>
          <p:nvPr/>
        </p:nvCxnSpPr>
        <p:spPr>
          <a:xfrm flipH="1" rot="10800000">
            <a:off x="3463690" y="2304368"/>
            <a:ext cx="2216700" cy="19830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22"/>
          <p:cNvCxnSpPr>
            <a:stCxn id="164" idx="3"/>
            <a:endCxn id="166" idx="1"/>
          </p:cNvCxnSpPr>
          <p:nvPr/>
        </p:nvCxnSpPr>
        <p:spPr>
          <a:xfrm flipH="1" rot="10800000">
            <a:off x="3463690" y="2965568"/>
            <a:ext cx="2216700" cy="1321800"/>
          </a:xfrm>
          <a:prstGeom prst="straightConnector1">
            <a:avLst/>
          </a:prstGeom>
          <a:noFill/>
          <a:ln cap="flat" cmpd="sng" w="15875">
            <a:solidFill>
              <a:srgbClr val="F5C0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22"/>
          <p:cNvCxnSpPr>
            <a:stCxn id="164" idx="3"/>
            <a:endCxn id="167" idx="1"/>
          </p:cNvCxnSpPr>
          <p:nvPr/>
        </p:nvCxnSpPr>
        <p:spPr>
          <a:xfrm flipH="1" rot="10800000">
            <a:off x="3463690" y="3626468"/>
            <a:ext cx="2216700" cy="660900"/>
          </a:xfrm>
          <a:prstGeom prst="straightConnector1">
            <a:avLst/>
          </a:prstGeom>
          <a:noFill/>
          <a:ln cap="flat" cmpd="sng" w="9525">
            <a:solidFill>
              <a:srgbClr val="F5C04F">
                <a:alpha val="49800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183" name="Google Shape;183;p22"/>
          <p:cNvGrpSpPr/>
          <p:nvPr/>
        </p:nvGrpSpPr>
        <p:grpSpPr>
          <a:xfrm>
            <a:off x="3463690" y="2270658"/>
            <a:ext cx="2329458" cy="694805"/>
            <a:chOff x="4618253" y="3027544"/>
            <a:chExt cx="3105944" cy="926407"/>
          </a:xfrm>
        </p:grpSpPr>
        <p:cxnSp>
          <p:nvCxnSpPr>
            <p:cNvPr id="184" name="Google Shape;184;p22"/>
            <p:cNvCxnSpPr>
              <a:stCxn id="162" idx="3"/>
              <a:endCxn id="165" idx="1"/>
            </p:cNvCxnSpPr>
            <p:nvPr/>
          </p:nvCxnSpPr>
          <p:spPr>
            <a:xfrm flipH="1" rot="10800000">
              <a:off x="4618253" y="3072551"/>
              <a:ext cx="2955600" cy="881400"/>
            </a:xfrm>
            <a:prstGeom prst="straightConnector1">
              <a:avLst/>
            </a:prstGeom>
            <a:noFill/>
            <a:ln cap="flat" cmpd="sng" w="19050">
              <a:solidFill>
                <a:srgbClr val="F5C04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5" name="Google Shape;185;p22"/>
            <p:cNvSpPr/>
            <p:nvPr/>
          </p:nvSpPr>
          <p:spPr>
            <a:xfrm>
              <a:off x="7632697" y="3027544"/>
              <a:ext cx="91500" cy="90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rgbClr val="B48F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22"/>
          <p:cNvSpPr/>
          <p:nvPr/>
        </p:nvSpPr>
        <p:spPr>
          <a:xfrm>
            <a:off x="5835759" y="2912343"/>
            <a:ext cx="68700" cy="68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22"/>
          <p:cNvGrpSpPr/>
          <p:nvPr/>
        </p:nvGrpSpPr>
        <p:grpSpPr>
          <a:xfrm>
            <a:off x="3463690" y="2965463"/>
            <a:ext cx="2328700" cy="695050"/>
            <a:chOff x="4618253" y="3953951"/>
            <a:chExt cx="3104933" cy="926733"/>
          </a:xfrm>
        </p:grpSpPr>
        <p:cxnSp>
          <p:nvCxnSpPr>
            <p:cNvPr id="188" name="Google Shape;188;p22"/>
            <p:cNvCxnSpPr>
              <a:stCxn id="162" idx="3"/>
              <a:endCxn id="167" idx="1"/>
            </p:cNvCxnSpPr>
            <p:nvPr/>
          </p:nvCxnSpPr>
          <p:spPr>
            <a:xfrm>
              <a:off x="4618253" y="3953951"/>
              <a:ext cx="2955600" cy="881400"/>
            </a:xfrm>
            <a:prstGeom prst="straightConnector1">
              <a:avLst/>
            </a:prstGeom>
            <a:noFill/>
            <a:ln cap="flat" cmpd="sng" w="19050">
              <a:solidFill>
                <a:srgbClr val="F5C04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9" name="Google Shape;189;p22"/>
            <p:cNvSpPr/>
            <p:nvPr/>
          </p:nvSpPr>
          <p:spPr>
            <a:xfrm>
              <a:off x="7631686" y="4790084"/>
              <a:ext cx="91500" cy="90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rgbClr val="B48F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22"/>
          <p:cNvGrpSpPr/>
          <p:nvPr/>
        </p:nvGrpSpPr>
        <p:grpSpPr>
          <a:xfrm>
            <a:off x="3463690" y="2965463"/>
            <a:ext cx="2328700" cy="1356002"/>
            <a:chOff x="4618253" y="3953951"/>
            <a:chExt cx="3104933" cy="1808003"/>
          </a:xfrm>
        </p:grpSpPr>
        <p:cxnSp>
          <p:nvCxnSpPr>
            <p:cNvPr id="191" name="Google Shape;191;p22"/>
            <p:cNvCxnSpPr>
              <a:stCxn id="162" idx="3"/>
              <a:endCxn id="168" idx="1"/>
            </p:cNvCxnSpPr>
            <p:nvPr/>
          </p:nvCxnSpPr>
          <p:spPr>
            <a:xfrm>
              <a:off x="4618253" y="3953951"/>
              <a:ext cx="2955600" cy="1762500"/>
            </a:xfrm>
            <a:prstGeom prst="straightConnector1">
              <a:avLst/>
            </a:prstGeom>
            <a:noFill/>
            <a:ln cap="flat" cmpd="sng" w="19050">
              <a:solidFill>
                <a:srgbClr val="F5C04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2" name="Google Shape;192;p22"/>
            <p:cNvSpPr/>
            <p:nvPr/>
          </p:nvSpPr>
          <p:spPr>
            <a:xfrm>
              <a:off x="7631686" y="5671354"/>
              <a:ext cx="91500" cy="90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rgbClr val="B48F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3463690" y="2912343"/>
            <a:ext cx="2329457" cy="67950"/>
            <a:chOff x="4618253" y="3883124"/>
            <a:chExt cx="3105943" cy="90600"/>
          </a:xfrm>
        </p:grpSpPr>
        <p:cxnSp>
          <p:nvCxnSpPr>
            <p:cNvPr id="194" name="Google Shape;194;p22"/>
            <p:cNvCxnSpPr>
              <a:stCxn id="162" idx="3"/>
              <a:endCxn id="166" idx="1"/>
            </p:cNvCxnSpPr>
            <p:nvPr/>
          </p:nvCxnSpPr>
          <p:spPr>
            <a:xfrm>
              <a:off x="4618253" y="3953951"/>
              <a:ext cx="2955600" cy="0"/>
            </a:xfrm>
            <a:prstGeom prst="straightConnector1">
              <a:avLst/>
            </a:prstGeom>
            <a:noFill/>
            <a:ln cap="flat" cmpd="sng" w="19050">
              <a:solidFill>
                <a:srgbClr val="F5C04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5" name="Google Shape;195;p22"/>
            <p:cNvSpPr/>
            <p:nvPr/>
          </p:nvSpPr>
          <p:spPr>
            <a:xfrm>
              <a:off x="7632696" y="3883124"/>
              <a:ext cx="91500" cy="90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rgbClr val="B48F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22"/>
          <p:cNvSpPr/>
          <p:nvPr/>
        </p:nvSpPr>
        <p:spPr>
          <a:xfrm>
            <a:off x="5835759" y="2807573"/>
            <a:ext cx="68700" cy="68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5724521" y="2806742"/>
            <a:ext cx="68700" cy="68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48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2772040" y="1536854"/>
            <a:ext cx="103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Wallets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5578397" y="1536854"/>
            <a:ext cx="103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Inter"/>
                <a:ea typeface="Inter"/>
                <a:cs typeface="Inter"/>
                <a:sym typeface="Inter"/>
              </a:rPr>
              <a:t>Apps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2772040" y="5465194"/>
            <a:ext cx="3307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F8C455"/>
                </a:solidFill>
                <a:latin typeface="Arial"/>
                <a:ea typeface="Arial"/>
                <a:cs typeface="Arial"/>
                <a:sym typeface="Arial"/>
              </a:rPr>
              <a:t>a Multiverse of Wallets and Apps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075" y="255725"/>
            <a:ext cx="4717075" cy="45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